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542" r:id="rId3"/>
    <p:sldId id="543" r:id="rId4"/>
    <p:sldId id="544" r:id="rId5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4" d="100"/>
          <a:sy n="84" d="100"/>
        </p:scale>
        <p:origin x="60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64EBFCB-F2E2-4F67-B844-8AB809A0F5F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EAC87C87-E39F-4BDA-A531-A98115678C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14637371-A005-446B-B6BB-DE1B9533F4C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6E8B-9F1D-46AE-93C0-E359888684FA}" type="datetimeFigureOut">
              <a:rPr lang="ko-KR" altLang="en-US" smtClean="0"/>
              <a:t>10/2/2021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F73CF28-8843-436D-A7F5-A744BB2B15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AFC6A6E-BC99-4CAA-A754-7C953E3F9B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6C71-2C9A-49D6-9C2F-8F34C2C6D0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5919402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0B4A8602-A5D9-4EBF-A0B6-871FA439739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25186BAE-17C3-4BC4-A6B3-EA118D95C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6A612705-E27C-4AF7-9F02-7A6C333F37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6E8B-9F1D-46AE-93C0-E359888684FA}" type="datetimeFigureOut">
              <a:rPr lang="ko-KR" altLang="en-US" smtClean="0"/>
              <a:t>10/2/2021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EA22A553-5EC1-4DD5-9F86-2FEB9CC5A55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587331D-80EA-4657-A38C-E36C9EAD44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6C71-2C9A-49D6-9C2F-8F34C2C6D0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3580233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3A45C400-F883-41BD-B4BD-2145564DCA6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CFD67AAD-7DF5-4D20-9531-DFB9C12BC95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C6E48281-DB6E-479A-9006-AB05465E324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6E8B-9F1D-46AE-93C0-E359888684FA}" type="datetimeFigureOut">
              <a:rPr lang="ko-KR" altLang="en-US" smtClean="0"/>
              <a:t>10/2/2021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270A636-D422-496A-AA6D-7E4DFFF0B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84AFB64E-165F-4FA1-9CAA-24AFB10A30C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6C71-2C9A-49D6-9C2F-8F34C2C6D0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88680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>
  <p:cSld name="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내용 개체 틀 1"/>
          <p:cNvSpPr>
            <a:spLocks noGrp="1"/>
          </p:cNvSpPr>
          <p:nvPr>
            <p:ph/>
          </p:nvPr>
        </p:nvSpPr>
        <p:spPr>
          <a:xfrm>
            <a:off x="609611" y="275254"/>
            <a:ext cx="10972800" cy="5851525"/>
          </a:xfrm>
          <a:prstGeom prst="rect">
            <a:avLst/>
          </a:prstGeom>
        </p:spPr>
        <p:txBody>
          <a:bodyPr/>
          <a:lstStyle/>
          <a:p>
            <a:pPr lvl="0"/>
            <a:r>
              <a:rPr lang="ko-KR" altLang="en-US"/>
              <a:t>마스터 텍스트 스타일을 편집합니다</a:t>
            </a:r>
          </a:p>
          <a:p>
            <a:pPr lvl="1"/>
            <a:r>
              <a:rPr lang="ko-KR" altLang="en-US"/>
              <a:t>둘째 수준</a:t>
            </a:r>
          </a:p>
          <a:p>
            <a:pPr lvl="2"/>
            <a:r>
              <a:rPr lang="ko-KR" altLang="en-US"/>
              <a:t>셋째 수준</a:t>
            </a:r>
          </a:p>
          <a:p>
            <a:pPr lvl="3"/>
            <a:r>
              <a:rPr lang="ko-KR" altLang="en-US"/>
              <a:t>넷째 수준</a:t>
            </a:r>
          </a:p>
          <a:p>
            <a:pPr lvl="4"/>
            <a:r>
              <a:rPr lang="ko-KR" altLang="en-US"/>
              <a:t>다섯째 수준</a:t>
            </a:r>
          </a:p>
        </p:txBody>
      </p:sp>
    </p:spTree>
    <p:extLst>
      <p:ext uri="{BB962C8B-B14F-4D97-AF65-F5344CB8AC3E}">
        <p14:creationId xmlns:p14="http://schemas.microsoft.com/office/powerpoint/2010/main" val="13410182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10/2/2021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8683811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D7A2E130-617F-49AB-9075-DC45B5F56D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3975B045-111F-4E7A-BBE0-580C678FD9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41DCC76-4733-4AB3-B3D3-8A8B8913B6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6E8B-9F1D-46AE-93C0-E359888684FA}" type="datetimeFigureOut">
              <a:rPr lang="ko-KR" altLang="en-US" smtClean="0"/>
              <a:t>10/2/2021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F4199F4-7D7A-41CE-85C9-FBA357CF38C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49EF739-914F-4966-A50F-7A599561CF3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6C71-2C9A-49D6-9C2F-8F34C2C6D0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8595068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2069E6-EAD4-495D-B655-7DD30037CA7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3AF53C9D-E971-45A2-B142-F5E0729DC10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BC7405A2-3E37-44B0-A58A-66C7DA70699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6E8B-9F1D-46AE-93C0-E359888684FA}" type="datetimeFigureOut">
              <a:rPr lang="ko-KR" altLang="en-US" smtClean="0"/>
              <a:t>10/2/2021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4AB8FDFD-B6FC-4C13-9419-8E5BDBCB9A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2C738EBC-B217-43DD-8F00-6EF9D880D0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6C71-2C9A-49D6-9C2F-8F34C2C6D0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986827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3AACD54F-3C61-4767-A808-4855BA2E26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F34D2B48-37AB-4F4B-B5F9-0900DD2844D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0DD4AA06-A8D8-4833-A6D6-8AD18C5EA38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93E93E1A-6AD1-4D1A-90DF-96CB6D2C66E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6E8B-9F1D-46AE-93C0-E359888684FA}" type="datetimeFigureOut">
              <a:rPr lang="ko-KR" altLang="en-US" smtClean="0"/>
              <a:t>10/2/2021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3E5930FA-A234-40D0-8084-9EE5283BF78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E52E9882-78B1-4448-A801-C3935602F7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6C71-2C9A-49D6-9C2F-8F34C2C6D0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65938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C1F69D3-CC1A-4531-A483-B82CFAE21A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8B64A0C7-0046-4B9A-8DA6-4AC5B83F5C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71C0EE78-1795-4DA2-A8EE-41E59F3BE15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7A8157CC-3895-40AB-9E21-CB2B4CA84790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EAC88C46-E735-4AAA-BDDE-42408FD4B32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63DF25C0-C92D-478F-8A55-2520020EFE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6E8B-9F1D-46AE-93C0-E359888684FA}" type="datetimeFigureOut">
              <a:rPr lang="ko-KR" altLang="en-US" smtClean="0"/>
              <a:t>10/2/2021</a:t>
            </a:fld>
            <a:endParaRPr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5B0DD734-CE8A-4DAE-9D79-90A90EE5090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2A23F8BE-38B8-46BC-A598-087FB8975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6C71-2C9A-49D6-9C2F-8F34C2C6D0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0395800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2701036-F47A-49A2-87BA-D72B1867008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BFB27185-A166-4D2C-AC8E-E023AAF56D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6E8B-9F1D-46AE-93C0-E359888684FA}" type="datetimeFigureOut">
              <a:rPr lang="ko-KR" altLang="en-US" smtClean="0"/>
              <a:t>10/2/2021</a:t>
            </a:fld>
            <a:endParaRPr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60891F0-43F7-49AD-B18D-F501FCCAA5D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480DAEDC-C910-4A83-92F6-595588D7DA7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6C71-2C9A-49D6-9C2F-8F34C2C6D0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957268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CEF1907B-14C3-449D-A801-5BEC5A2BD02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6E8B-9F1D-46AE-93C0-E359888684FA}" type="datetimeFigureOut">
              <a:rPr lang="ko-KR" altLang="en-US" smtClean="0"/>
              <a:t>10/2/2021</a:t>
            </a:fld>
            <a:endParaRPr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72BE6180-D8E4-4507-BD41-E6414CE6A5C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435AFA2B-EBA3-4003-9804-76D554AB60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6C71-2C9A-49D6-9C2F-8F34C2C6D0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63319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A9D1B1E-4753-436A-A331-2DFE34D603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016A2424-E5CB-463A-B35B-02C066814A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8FF29351-642C-4C4C-997E-5BEF366EB7A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0BFD07D9-9F64-4465-A71F-E6BCE3E781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6E8B-9F1D-46AE-93C0-E359888684FA}" type="datetimeFigureOut">
              <a:rPr lang="ko-KR" altLang="en-US" smtClean="0"/>
              <a:t>10/2/2021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1E62EB9A-C70D-4AC4-B0B9-F7C9B1E8283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B886CCF6-AD32-46F5-8278-2097830335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6C71-2C9A-49D6-9C2F-8F34C2C6D0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29644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F557B091-C751-405F-802E-B5C863B622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A26E69D6-BB9A-4C13-B5EE-245AD741BA0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DCB3E088-6C28-42BF-856D-BC1D5041CF99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7CE79320-91A0-47DB-BFBA-81CCFB65AC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4B6E8B-9F1D-46AE-93C0-E359888684FA}" type="datetimeFigureOut">
              <a:rPr lang="ko-KR" altLang="en-US" smtClean="0"/>
              <a:t>10/2/2021</a:t>
            </a:fld>
            <a:endParaRPr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91B9C137-4DBD-443E-8627-1DDD3E4E23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0DC30806-EFB8-49DF-9B93-8987412962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386C71-2C9A-49D6-9C2F-8F34C2C6D0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344604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888A3306-2CC2-4063-8BB4-57950EFA43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463A1574-93A7-48E6-BE00-441D42765E6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/>
              <a:t>마스터 텍스트 스타일을 편집하려면 클릭</a:t>
            </a:r>
          </a:p>
          <a:p>
            <a:pPr lvl="1"/>
            <a:r>
              <a:rPr lang="ko-KR" altLang="en-US"/>
              <a:t>두 번째 수준</a:t>
            </a:r>
          </a:p>
          <a:p>
            <a:pPr lvl="2"/>
            <a:r>
              <a:rPr lang="ko-KR" altLang="en-US"/>
              <a:t>세 번째 수준</a:t>
            </a:r>
          </a:p>
          <a:p>
            <a:pPr lvl="3"/>
            <a:r>
              <a:rPr lang="ko-KR" altLang="en-US"/>
              <a:t>네 번째 수준</a:t>
            </a:r>
          </a:p>
          <a:p>
            <a:pPr lvl="4"/>
            <a:r>
              <a:rPr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152092E-8085-4A9B-8329-178EAF47E4A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4B6E8B-9F1D-46AE-93C0-E359888684FA}" type="datetimeFigureOut">
              <a:rPr lang="ko-KR" altLang="en-US" smtClean="0"/>
              <a:t>10/2/2021</a:t>
            </a:fld>
            <a:endParaRPr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B7F3D200-EA4F-4472-B523-95F817697A2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DCCB8BA-1DF3-43C7-B057-806DC6B690B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386C71-2C9A-49D6-9C2F-8F34C2C6D0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90038649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/>
          <p:nvPr/>
        </p:nvSpPr>
        <p:spPr>
          <a:xfrm>
            <a:off x="2619757" y="2479548"/>
            <a:ext cx="9543287" cy="189890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/>
          <a:lstStyle/>
          <a:p>
            <a:endParaRPr dirty="0"/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A564EB40-B9F1-42E0-9AC7-DFCF3977D2BE}"/>
              </a:ext>
            </a:extLst>
          </p:cNvPr>
          <p:cNvSpPr txBox="1"/>
          <p:nvPr/>
        </p:nvSpPr>
        <p:spPr>
          <a:xfrm>
            <a:off x="3457195" y="4530590"/>
            <a:ext cx="560679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ko-KR" altLang="en-US" dirty="0"/>
              <a:t>           </a:t>
            </a:r>
            <a:r>
              <a:rPr lang="ko-KR" altLang="en-US" sz="2400" dirty="0" err="1">
                <a:solidFill>
                  <a:schemeClr val="accent2">
                    <a:lumMod val="75000"/>
                  </a:schemeClr>
                </a:solidFill>
              </a:rPr>
              <a:t>스마트팜</a:t>
            </a:r>
            <a:r>
              <a:rPr lang="ko-KR" altLang="en-US" sz="2400" dirty="0">
                <a:solidFill>
                  <a:schemeClr val="accent2">
                    <a:lumMod val="75000"/>
                  </a:schemeClr>
                </a:solidFill>
              </a:rPr>
              <a:t> 수지분석 자료</a:t>
            </a:r>
          </a:p>
        </p:txBody>
      </p:sp>
      <p:pic>
        <p:nvPicPr>
          <p:cNvPr id="4" name="그림 3">
            <a:extLst>
              <a:ext uri="{FF2B5EF4-FFF2-40B4-BE49-F238E27FC236}">
                <a16:creationId xmlns:a16="http://schemas.microsoft.com/office/drawing/2014/main" id="{D837DEAB-C661-4F8D-BF2C-C029A85710D2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92566" y="1817650"/>
            <a:ext cx="1936051" cy="661898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91" name="직선 연결선 21">
            <a:extLst>
              <a:ext uri="{FF2B5EF4-FFF2-40B4-BE49-F238E27FC236}">
                <a16:creationId xmlns:a16="http://schemas.microsoft.com/office/drawing/2014/main" id="{2F37F18B-44FE-4596-B902-1139CEBA89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69286" y="6394576"/>
            <a:ext cx="8131170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" name="내용 개체 틀 2"/>
          <p:cNvGraphicFramePr>
            <a:graphicFrameLocks noGrp="1"/>
          </p:cNvGraphicFramePr>
          <p:nvPr>
            <p:ph/>
          </p:nvPr>
        </p:nvGraphicFramePr>
        <p:xfrm>
          <a:off x="2063552" y="620689"/>
          <a:ext cx="8136904" cy="5368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2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3047544437"/>
                    </a:ext>
                  </a:extLst>
                </a:gridCol>
              </a:tblGrid>
              <a:tr h="30139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ko-KR" altLang="en-US" sz="1600" b="1" u="none" strike="noStrike" dirty="0" err="1">
                          <a:effectLst/>
                        </a:rPr>
                        <a:t>동충하초</a:t>
                      </a:r>
                      <a:r>
                        <a:rPr lang="ko-KR" altLang="en-US" sz="1600" b="1" u="none" strike="noStrike" dirty="0">
                          <a:effectLst/>
                        </a:rPr>
                        <a:t> 재배 예상 수지</a:t>
                      </a:r>
                      <a:r>
                        <a:rPr lang="en-US" altLang="ko-KR" sz="1600" b="1" u="none" strike="noStrike" dirty="0">
                          <a:effectLst/>
                        </a:rPr>
                        <a:t>(40</a:t>
                      </a:r>
                      <a:r>
                        <a:rPr lang="ko-KR" altLang="en-US" sz="1600" b="1" u="none" strike="noStrike" dirty="0">
                          <a:effectLst/>
                        </a:rPr>
                        <a:t>피트 </a:t>
                      </a:r>
                      <a:r>
                        <a:rPr lang="ko-KR" altLang="en-US" sz="1600" b="1" u="none" strike="noStrike" dirty="0" err="1">
                          <a:effectLst/>
                        </a:rPr>
                        <a:t>탄소판넬</a:t>
                      </a:r>
                      <a:r>
                        <a:rPr lang="ko-KR" altLang="en-US" sz="1600" b="1" u="none" strike="noStrike" dirty="0">
                          <a:effectLst/>
                        </a:rPr>
                        <a:t> 적용</a:t>
                      </a:r>
                      <a:r>
                        <a:rPr lang="en-US" altLang="ko-KR" sz="1600" b="1" u="none" strike="noStrike" dirty="0">
                          <a:effectLst/>
                        </a:rPr>
                        <a:t>)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426"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단위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: 40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피트형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탄소판넬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22" marR="6022" marT="60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75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구분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토지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병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단가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월매출액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 err="1">
                          <a:effectLst/>
                        </a:rPr>
                        <a:t>년매출액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매출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40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피트형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15,000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병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400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6,000,000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72,000,000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875"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875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구분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　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감가상각 전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10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년간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원금이자 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상환후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322">
                <a:tc rowSpan="7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비용</a:t>
                      </a:r>
                      <a:br>
                        <a:rPr lang="ko-KR" altLang="en-US" sz="1200" b="1" u="none" strike="noStrike">
                          <a:effectLst/>
                        </a:rPr>
                      </a:br>
                      <a:br>
                        <a:rPr lang="ko-KR" altLang="en-US" sz="1200" b="1" u="none" strike="noStrike">
                          <a:effectLst/>
                        </a:rPr>
                      </a:br>
                      <a:br>
                        <a:rPr lang="ko-KR" altLang="en-US" sz="1200" b="1" u="none" strike="noStrike">
                          <a:effectLst/>
                        </a:rPr>
                      </a:br>
                      <a:br>
                        <a:rPr lang="ko-KR" altLang="en-US" sz="1200" b="1" u="none" strike="noStrike">
                          <a:effectLst/>
                        </a:rPr>
                      </a:b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구분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 월 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년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합계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(10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 월 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 년 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원재료비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종균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500,000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60,000,000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-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u="none" strike="noStrike" dirty="0">
                          <a:effectLst/>
                        </a:rPr>
                        <a:t>　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전기세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3,600,000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36,000,000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금융비용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이자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700,000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8,400,000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84,000,000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경비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3,600,000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36,000,000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수선유지비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200,000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2,400,000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24,000,000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4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비용 계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2,000,000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24,000,000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240,000,000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34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손익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FF0000"/>
                          </a:solidFill>
                          <a:effectLst/>
                          <a:latin typeface="맑은 고딕"/>
                        </a:rPr>
                        <a:t>4,000,000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480,000,000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4,700,000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56,400,000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541"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293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altLang="ko-KR" sz="1200" b="1" u="none" strike="noStrike" dirty="0">
                          <a:effectLst/>
                        </a:rPr>
                        <a:t>※ 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상기 수지분석은 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감가상각년수와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 거치기간에 따라 변동될 수 있음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. 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연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2% 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이율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875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>
                          <a:effectLst/>
                        </a:rPr>
                        <a:t>    즉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, 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거치기간 중에는 원금상환이 유예됨으로 그만큼의 수익성이 커짐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감가상각 후의 수익성 참조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9411148"/>
      </p:ext>
    </p:extLst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91" name="직선 연결선 21">
            <a:extLst>
              <a:ext uri="{FF2B5EF4-FFF2-40B4-BE49-F238E27FC236}">
                <a16:creationId xmlns:a16="http://schemas.microsoft.com/office/drawing/2014/main" id="{2F37F18B-44FE-4596-B902-1139CEBA89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86064" y="6319075"/>
            <a:ext cx="8173672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" name="내용 개체 틀 2"/>
          <p:cNvGraphicFramePr>
            <a:graphicFrameLocks noGrp="1"/>
          </p:cNvGraphicFramePr>
          <p:nvPr>
            <p:ph/>
          </p:nvPr>
        </p:nvGraphicFramePr>
        <p:xfrm>
          <a:off x="2063552" y="548681"/>
          <a:ext cx="8136904" cy="536850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7205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792088">
                  <a:extLst>
                    <a:ext uri="{9D8B030D-6E8A-4147-A177-3AD203B41FA5}">
                      <a16:colId xmlns:a16="http://schemas.microsoft.com/office/drawing/2014/main" val="2393070027"/>
                    </a:ext>
                  </a:extLst>
                </a:gridCol>
              </a:tblGrid>
              <a:tr h="30139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ko-KR" altLang="en-US" sz="1600" b="1" u="none" strike="noStrike" dirty="0">
                          <a:effectLst/>
                        </a:rPr>
                        <a:t>새싹보리 재배 예상 수지 </a:t>
                      </a:r>
                      <a:r>
                        <a:rPr lang="en-US" altLang="ko-KR" sz="1600" b="1" u="none" strike="noStrike" dirty="0">
                          <a:effectLst/>
                        </a:rPr>
                        <a:t>(40</a:t>
                      </a:r>
                      <a:r>
                        <a:rPr lang="ko-KR" altLang="en-US" sz="1600" b="1" u="none" strike="noStrike" dirty="0">
                          <a:effectLst/>
                        </a:rPr>
                        <a:t>피트 </a:t>
                      </a:r>
                      <a:r>
                        <a:rPr lang="ko-KR" altLang="en-US" sz="1600" b="1" u="none" strike="noStrike" dirty="0" err="1">
                          <a:effectLst/>
                        </a:rPr>
                        <a:t>탄소판넬</a:t>
                      </a:r>
                      <a:r>
                        <a:rPr lang="ko-KR" altLang="en-US" sz="1600" b="1" u="none" strike="noStrike" dirty="0">
                          <a:effectLst/>
                        </a:rPr>
                        <a:t> 적용</a:t>
                      </a:r>
                      <a:r>
                        <a:rPr lang="en-US" altLang="ko-KR" sz="1600" b="1" u="none" strike="noStrike" dirty="0">
                          <a:effectLst/>
                        </a:rPr>
                        <a:t>)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426"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단위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: 40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피트형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탄소판넬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22" marR="6022" marT="60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75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구분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재배사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주 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회 생산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단가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(Kg)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월매출액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년매출액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매출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40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피트형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주당 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4Kg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40,000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           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6,400,000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76,800,000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875"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875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구분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　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감가상각 전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10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년간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원금이자 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상환후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322">
                <a:tc rowSpan="7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비용</a:t>
                      </a:r>
                      <a:br>
                        <a:rPr lang="ko-KR" altLang="en-US" sz="1200" b="1" u="none" strike="noStrike">
                          <a:effectLst/>
                        </a:rPr>
                      </a:br>
                      <a:br>
                        <a:rPr lang="ko-KR" altLang="en-US" sz="1200" b="1" u="none" strike="noStrike">
                          <a:effectLst/>
                        </a:rPr>
                      </a:br>
                      <a:br>
                        <a:rPr lang="ko-KR" altLang="en-US" sz="1200" b="1" u="none" strike="noStrike">
                          <a:effectLst/>
                        </a:rPr>
                      </a:br>
                      <a:br>
                        <a:rPr lang="ko-KR" altLang="en-US" sz="1200" b="1" u="none" strike="noStrike">
                          <a:effectLst/>
                        </a:rPr>
                      </a:b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구분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 월 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년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합계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(10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 월 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 년 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원재료비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종자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550,000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6,600,000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66,000,000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-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u="none" strike="noStrike" dirty="0">
                          <a:effectLst/>
                        </a:rPr>
                        <a:t>　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전기세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3,600,000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36,000,000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금융비용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이자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700,000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8,400,000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84,000,000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경비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3,600,000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36,000,000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수선유지비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200,000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2,400,000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24,000,000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4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비용 계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2,050,000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2,460,000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246,000,000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34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손익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4,350,000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52,200,000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522,000,000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5,050,000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60,600,000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541"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293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altLang="ko-KR" sz="1200" b="1" u="none" strike="noStrike" dirty="0">
                          <a:effectLst/>
                        </a:rPr>
                        <a:t>※ 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상기 수지분석은 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감가상각년수와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 거치기간에 따라 변동될 수 있음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. 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연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2% 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이율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875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>
                          <a:effectLst/>
                        </a:rPr>
                        <a:t>    즉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, 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거치기간 중에는 원금상환이 유예됨으로 그만큼의 수익성이 커짐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감가상각 후의 수익성 참조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58312245"/>
      </p:ext>
    </p:extLst>
  </p:cSld>
  <p:clrMapOvr>
    <a:masterClrMapping/>
  </p:clrMapOvr>
  <p:transition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6391" name="직선 연결선 21">
            <a:extLst>
              <a:ext uri="{FF2B5EF4-FFF2-40B4-BE49-F238E27FC236}">
                <a16:creationId xmlns:a16="http://schemas.microsoft.com/office/drawing/2014/main" id="{2F37F18B-44FE-4596-B902-1139CEBA89AB}"/>
              </a:ext>
            </a:extLst>
          </p:cNvPr>
          <p:cNvCxnSpPr>
            <a:cxnSpLocks noChangeShapeType="1"/>
          </p:cNvCxnSpPr>
          <p:nvPr/>
        </p:nvCxnSpPr>
        <p:spPr bwMode="auto">
          <a:xfrm>
            <a:off x="2035730" y="6335853"/>
            <a:ext cx="8366619" cy="0"/>
          </a:xfrm>
          <a:prstGeom prst="line">
            <a:avLst/>
          </a:prstGeom>
          <a:noFill/>
          <a:ln w="381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aphicFrame>
        <p:nvGraphicFramePr>
          <p:cNvPr id="3" name="내용 개체 틀 2"/>
          <p:cNvGraphicFramePr>
            <a:graphicFrameLocks noGrp="1"/>
          </p:cNvGraphicFramePr>
          <p:nvPr>
            <p:ph/>
          </p:nvPr>
        </p:nvGraphicFramePr>
        <p:xfrm>
          <a:off x="2063552" y="548681"/>
          <a:ext cx="8136904" cy="5412995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4953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831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9625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9731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232229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409117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716073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648072">
                  <a:extLst>
                    <a:ext uri="{9D8B030D-6E8A-4147-A177-3AD203B41FA5}">
                      <a16:colId xmlns:a16="http://schemas.microsoft.com/office/drawing/2014/main" val="1042306946"/>
                    </a:ext>
                  </a:extLst>
                </a:gridCol>
              </a:tblGrid>
              <a:tr h="301395">
                <a:tc gridSpan="5">
                  <a:txBody>
                    <a:bodyPr/>
                    <a:lstStyle/>
                    <a:p>
                      <a:pPr algn="ctr" fontAlgn="b"/>
                      <a:r>
                        <a:rPr lang="ko-KR" altLang="en-US" sz="1600" b="1" u="none" strike="noStrike" dirty="0">
                          <a:effectLst/>
                        </a:rPr>
                        <a:t>인삼 </a:t>
                      </a:r>
                      <a:r>
                        <a:rPr lang="ko-KR" altLang="en-US" sz="1600" b="1" u="none" strike="noStrike" dirty="0" err="1">
                          <a:effectLst/>
                        </a:rPr>
                        <a:t>담수경</a:t>
                      </a:r>
                      <a:r>
                        <a:rPr lang="ko-KR" altLang="en-US" sz="1600" b="1" u="none" strike="noStrike" dirty="0">
                          <a:effectLst/>
                        </a:rPr>
                        <a:t> 재배 예상 수지 </a:t>
                      </a:r>
                      <a:r>
                        <a:rPr lang="en-US" altLang="ko-KR" sz="1600" b="1" u="none" strike="noStrike" dirty="0">
                          <a:effectLst/>
                        </a:rPr>
                        <a:t>(40</a:t>
                      </a:r>
                      <a:r>
                        <a:rPr lang="ko-KR" altLang="en-US" sz="1600" b="1" u="none" strike="noStrike" dirty="0">
                          <a:effectLst/>
                        </a:rPr>
                        <a:t>피트 </a:t>
                      </a:r>
                      <a:r>
                        <a:rPr lang="ko-KR" altLang="en-US" sz="1600" b="1" u="none" strike="noStrike" dirty="0" err="1">
                          <a:effectLst/>
                        </a:rPr>
                        <a:t>탄소판넬</a:t>
                      </a:r>
                      <a:r>
                        <a:rPr lang="ko-KR" altLang="en-US" sz="1600" b="1" u="none" strike="noStrike" dirty="0">
                          <a:effectLst/>
                        </a:rPr>
                        <a:t> 적용</a:t>
                      </a:r>
                      <a:r>
                        <a:rPr lang="en-US" altLang="ko-KR" sz="1600" b="1" u="none" strike="noStrike" dirty="0">
                          <a:effectLst/>
                        </a:rPr>
                        <a:t>)</a:t>
                      </a:r>
                      <a:endParaRPr lang="ko-KR" altLang="en-US" sz="16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2426"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ko-KR" altLang="en-US" sz="14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b"/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r" fontAlgn="ctr"/>
                      <a:endParaRPr lang="ko-KR" altLang="en-US" sz="12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marL="0" marR="0" indent="0" algn="r" defTabSz="6858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단위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: 40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피트형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탄소판넬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+mn-lt"/>
                      </a:endParaRPr>
                    </a:p>
                  </a:txBody>
                  <a:tcPr marL="6022" marR="6022" marT="6022" marB="0" anchor="b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900" b="0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20275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구분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재배사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월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1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회 생산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단가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월매출액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 err="1">
                          <a:effectLst/>
                        </a:rPr>
                        <a:t>년매출액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404530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매출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40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피트형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600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채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(750g)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30,000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           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12,000,000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144,000,000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35875"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35875"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구분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　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3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감가상각 전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10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년간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3"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원금이자 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상환후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29322">
                <a:tc rowSpan="7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비용</a:t>
                      </a:r>
                      <a:br>
                        <a:rPr lang="ko-KR" altLang="en-US" sz="1200" b="1" u="none" strike="noStrike">
                          <a:effectLst/>
                        </a:rPr>
                      </a:br>
                      <a:br>
                        <a:rPr lang="ko-KR" altLang="en-US" sz="1200" b="1" u="none" strike="noStrike">
                          <a:effectLst/>
                        </a:rPr>
                      </a:br>
                      <a:br>
                        <a:rPr lang="ko-KR" altLang="en-US" sz="1200" b="1" u="none" strike="noStrike">
                          <a:effectLst/>
                        </a:rPr>
                      </a:br>
                      <a:br>
                        <a:rPr lang="ko-KR" altLang="en-US" sz="1200" b="1" u="none" strike="noStrike">
                          <a:effectLst/>
                        </a:rPr>
                      </a:b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구분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 월 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년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합계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(10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년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 월 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 년 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원재료비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b="1" i="0" u="none" strike="noStrike" dirty="0" err="1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묘삼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6,000,000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72,000,000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720,000,000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- 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r>
                        <a:rPr lang="ko-KR" altLang="en-US" sz="1200" b="1" u="none" strike="noStrike" dirty="0">
                          <a:effectLst/>
                        </a:rPr>
                        <a:t>　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전기세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300,000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3,600,000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36,000,000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금융비용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(</a:t>
                      </a:r>
                      <a:r>
                        <a:rPr lang="ko-KR" altLang="en-US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이자</a:t>
                      </a: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)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700,000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8,400,000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84,000,000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경비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300,000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3,600,000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36,000,000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404530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수선유지비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200,000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2,400,000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u="none" strike="noStrike" dirty="0">
                          <a:effectLst/>
                        </a:rPr>
                        <a:t>24,000,000 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373469"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>
                          <a:effectLst/>
                        </a:rPr>
                        <a:t>비용 계</a:t>
                      </a:r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7,500,000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맑은 고딕" panose="020B0503020000020004" pitchFamily="50" charset="-127"/>
                        </a:rPr>
                        <a:t>90,000,000</a:t>
                      </a:r>
                    </a:p>
                  </a:txBody>
                  <a:tcPr marL="9525" marR="9525" marT="9525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900,000,000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373469">
                <a:tc gridSpan="2">
                  <a:txBody>
                    <a:bodyPr/>
                    <a:lstStyle/>
                    <a:p>
                      <a:pPr algn="ctr" fontAlgn="b"/>
                      <a:r>
                        <a:rPr lang="ko-KR" altLang="en-US" sz="1200" b="1" u="none" strike="noStrike" dirty="0">
                          <a:effectLst/>
                        </a:rPr>
                        <a:t>손익</a:t>
                      </a:r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 4,500,000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54,000,000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540,000,000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맑은 고딕"/>
                        </a:rPr>
                        <a:t>5,200,000</a:t>
                      </a: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gridSpan="2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200" b="1" i="0" u="none" strike="noStrike" dirty="0">
                          <a:solidFill>
                            <a:srgbClr val="000000"/>
                          </a:solidFill>
                          <a:effectLst/>
                          <a:latin typeface="+mn-lt"/>
                        </a:rPr>
                        <a:t>62,400,000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pPr marL="0" marR="0" lvl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05541"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b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gridSpan="2"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32293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en-US" altLang="ko-KR" sz="1200" b="1" u="none" strike="noStrike" dirty="0">
                          <a:effectLst/>
                        </a:rPr>
                        <a:t>※ 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상기 수지분석은 </a:t>
                      </a:r>
                      <a:r>
                        <a:rPr lang="ko-KR" altLang="en-US" sz="1200" b="1" u="none" strike="noStrike" dirty="0" err="1">
                          <a:effectLst/>
                        </a:rPr>
                        <a:t>감가상각년수와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 거치기간에 따라 변동될 수 있음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. 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연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2% 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이율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ko-KR" alt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35875">
                <a:tc gridSpan="8">
                  <a:txBody>
                    <a:bodyPr/>
                    <a:lstStyle/>
                    <a:p>
                      <a:pPr algn="l" fontAlgn="ctr"/>
                      <a:r>
                        <a:rPr lang="ko-KR" altLang="en-US" sz="1200" b="1" u="none" strike="noStrike" dirty="0">
                          <a:effectLst/>
                        </a:rPr>
                        <a:t>    즉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, 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거치기간 중에는 원금상환이 유예됨으로 그만큼의 수익성이 커짐 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(</a:t>
                      </a:r>
                      <a:r>
                        <a:rPr lang="ko-KR" altLang="en-US" sz="1200" b="1" u="none" strike="noStrike" dirty="0">
                          <a:effectLst/>
                        </a:rPr>
                        <a:t>감가상각 후의 수익성 참조</a:t>
                      </a:r>
                      <a:r>
                        <a:rPr lang="en-US" altLang="ko-KR" sz="1200" b="1" u="none" strike="noStrike" dirty="0">
                          <a:effectLst/>
                        </a:rPr>
                        <a:t>)</a:t>
                      </a:r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noFill/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l" fontAlgn="ctr"/>
                      <a:endParaRPr lang="en-US" altLang="ko-KR" sz="1200" b="1" i="0" u="none" strike="noStrike" dirty="0">
                        <a:solidFill>
                          <a:srgbClr val="000000"/>
                        </a:solidFill>
                        <a:effectLst/>
                        <a:latin typeface="맑은 고딕"/>
                      </a:endParaRPr>
                    </a:p>
                  </a:txBody>
                  <a:tcPr marL="6022" marR="6022" marT="6022" marB="0" anchor="ctr"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99574107"/>
      </p:ext>
    </p:extLst>
  </p:cSld>
  <p:clrMapOvr>
    <a:masterClrMapping/>
  </p:clrMapOvr>
  <p:transition/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444</Words>
  <Application>Microsoft Office PowerPoint</Application>
  <PresentationFormat>와이드스크린</PresentationFormat>
  <Paragraphs>178</Paragraphs>
  <Slides>4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2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7" baseType="lpstr">
      <vt:lpstr>맑은 고딕</vt:lpstr>
      <vt:lpstr>Arial</vt:lpstr>
      <vt:lpstr>Office 테마</vt:lpstr>
      <vt:lpstr>PowerPoint 프레젠테이션</vt:lpstr>
      <vt:lpstr>PowerPoint 프레젠테이션</vt:lpstr>
      <vt:lpstr>PowerPoint 프레젠테이션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a7510</cp:lastModifiedBy>
  <cp:revision>2</cp:revision>
  <dcterms:created xsi:type="dcterms:W3CDTF">2021-08-30T03:58:54Z</dcterms:created>
  <dcterms:modified xsi:type="dcterms:W3CDTF">2021-10-02T02:41:27Z</dcterms:modified>
</cp:coreProperties>
</file>